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4" r:id="rId6"/>
    <p:sldId id="330" r:id="rId7"/>
    <p:sldId id="331" r:id="rId8"/>
    <p:sldId id="332" r:id="rId9"/>
    <p:sldId id="298" r:id="rId10"/>
    <p:sldId id="262" r:id="rId11"/>
    <p:sldId id="263" r:id="rId12"/>
    <p:sldId id="299" r:id="rId13"/>
    <p:sldId id="302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/>
  </p:cmAuthor>
  <p:cmAuthor id="2" name="Rose Malcolm" initials="RM [2]" lastIdx="7" clrIdx="1">
    <p:extLst/>
  </p:cmAuthor>
  <p:cmAuthor id="3" name="Ramesh Sannareddy" initials="RS" lastIdx="7" clrIdx="2">
    <p:extLst/>
  </p:cmAuthor>
  <p:cmAuthor id="4" name="UPKAR LIDDER" initials="UL" lastIdx="2" clrIdx="3"/>
  <p:cmAuthor id="5" name="Leon Katsnelson" initials="LK" lastIdx="21" clrIdx="4">
    <p:extLst/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02" autoAdjust="0"/>
    <p:restoredTop sz="85219" autoAdjust="0"/>
  </p:normalViewPr>
  <p:slideViewPr>
    <p:cSldViewPr snapToGrid="0" snapToObjects="1">
      <p:cViewPr>
        <p:scale>
          <a:sx n="100" d="100"/>
          <a:sy n="100" d="100"/>
        </p:scale>
        <p:origin x="-1248" y="-43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61" Type="http://schemas.microsoft.com/office/2015/10/relationships/revisionInfo" Target="revisionInfo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ACD99E9-BC14-44B2-84A9-95C2B144827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50130492-7E77-4693-AF70-B7F679A2BF56}">
      <dgm:prSet phldrT="[Text]"/>
      <dgm:spPr/>
      <dgm:t>
        <a:bodyPr/>
        <a:lstStyle/>
        <a:p>
          <a:r>
            <a:rPr lang="en-US" dirty="0" smtClean="0"/>
            <a:t>Request the Falcon9 Launch Wiki page from its URL</a:t>
          </a:r>
          <a:endParaRPr lang="de-DE" dirty="0"/>
        </a:p>
      </dgm:t>
    </dgm:pt>
    <dgm:pt modelId="{0705F9AA-6CB5-4605-9D88-C75DEF8C14E0}" type="parTrans" cxnId="{63655722-164A-4DE4-841E-4DB0CE7F6166}">
      <dgm:prSet/>
      <dgm:spPr/>
      <dgm:t>
        <a:bodyPr/>
        <a:lstStyle/>
        <a:p>
          <a:endParaRPr lang="de-DE"/>
        </a:p>
      </dgm:t>
    </dgm:pt>
    <dgm:pt modelId="{8E27AA36-CA65-426B-904F-E9DCF06A95BA}" type="sibTrans" cxnId="{63655722-164A-4DE4-841E-4DB0CE7F6166}">
      <dgm:prSet/>
      <dgm:spPr/>
      <dgm:t>
        <a:bodyPr/>
        <a:lstStyle/>
        <a:p>
          <a:endParaRPr lang="de-DE"/>
        </a:p>
      </dgm:t>
    </dgm:pt>
    <dgm:pt modelId="{C99978EB-CA0A-442B-AD04-E797F777AC00}">
      <dgm:prSet phldrT="[Text]"/>
      <dgm:spPr/>
      <dgm:t>
        <a:bodyPr/>
        <a:lstStyle/>
        <a:p>
          <a:r>
            <a:rPr lang="en-US" dirty="0" smtClean="0"/>
            <a:t>Create a data frame by parsing the launch HTML tables</a:t>
          </a:r>
          <a:endParaRPr lang="de-DE" dirty="0"/>
        </a:p>
      </dgm:t>
    </dgm:pt>
    <dgm:pt modelId="{7908C63C-2F4A-4AAC-919C-504E7D853A90}" type="parTrans" cxnId="{25F99E53-7EE7-4B53-871B-EFCA92CCCA64}">
      <dgm:prSet/>
      <dgm:spPr/>
      <dgm:t>
        <a:bodyPr/>
        <a:lstStyle/>
        <a:p>
          <a:endParaRPr lang="de-DE"/>
        </a:p>
      </dgm:t>
    </dgm:pt>
    <dgm:pt modelId="{10E140AF-E0C7-4BB6-86E9-E02756EEE50D}" type="sibTrans" cxnId="{25F99E53-7EE7-4B53-871B-EFCA92CCCA64}">
      <dgm:prSet/>
      <dgm:spPr/>
      <dgm:t>
        <a:bodyPr/>
        <a:lstStyle/>
        <a:p>
          <a:endParaRPr lang="de-DE"/>
        </a:p>
      </dgm:t>
    </dgm:pt>
    <dgm:pt modelId="{40B28082-AB9E-4A67-B9E0-4CFFF434CD4C}">
      <dgm:prSet phldrT="[Text]"/>
      <dgm:spPr/>
      <dgm:t>
        <a:bodyPr/>
        <a:lstStyle/>
        <a:p>
          <a:r>
            <a:rPr lang="en-US" dirty="0" smtClean="0"/>
            <a:t>Export the Data (as CSV)</a:t>
          </a:r>
          <a:endParaRPr lang="de-DE" dirty="0"/>
        </a:p>
      </dgm:t>
    </dgm:pt>
    <dgm:pt modelId="{CAD63C12-4732-4151-8352-235302C84E6F}" type="parTrans" cxnId="{4B6DB15D-070C-4A4E-80AB-300CE2C820BF}">
      <dgm:prSet/>
      <dgm:spPr/>
      <dgm:t>
        <a:bodyPr/>
        <a:lstStyle/>
        <a:p>
          <a:endParaRPr lang="de-DE"/>
        </a:p>
      </dgm:t>
    </dgm:pt>
    <dgm:pt modelId="{3079B12D-F89F-4960-91FF-A9AF9FF4A97E}" type="sibTrans" cxnId="{4B6DB15D-070C-4A4E-80AB-300CE2C820BF}">
      <dgm:prSet/>
      <dgm:spPr/>
      <dgm:t>
        <a:bodyPr/>
        <a:lstStyle/>
        <a:p>
          <a:endParaRPr lang="de-DE"/>
        </a:p>
      </dgm:t>
    </dgm:pt>
    <dgm:pt modelId="{10A405A0-C322-46F4-8890-DD202A792987}">
      <dgm:prSet phldrT="[Text]"/>
      <dgm:spPr/>
      <dgm:t>
        <a:bodyPr/>
        <a:lstStyle/>
        <a:p>
          <a:r>
            <a:rPr lang="en-US" dirty="0" smtClean="0"/>
            <a:t>Extract all column/variable names from the HTML table headers with </a:t>
          </a:r>
          <a:r>
            <a:rPr lang="en-US" dirty="0" err="1" smtClean="0"/>
            <a:t>BeautifulSoup</a:t>
          </a:r>
          <a:endParaRPr lang="de-DE" dirty="0"/>
        </a:p>
      </dgm:t>
    </dgm:pt>
    <dgm:pt modelId="{31A5EA7F-6C5B-4919-A138-EED9D802DF69}" type="parTrans" cxnId="{68DDD937-CBA3-4248-9DDE-99A543E13B74}">
      <dgm:prSet/>
      <dgm:spPr/>
      <dgm:t>
        <a:bodyPr/>
        <a:lstStyle/>
        <a:p>
          <a:endParaRPr lang="de-DE"/>
        </a:p>
      </dgm:t>
    </dgm:pt>
    <dgm:pt modelId="{B0E3A492-FA2B-4EF6-89E4-7465DE9DBDAA}" type="sibTrans" cxnId="{68DDD937-CBA3-4248-9DDE-99A543E13B74}">
      <dgm:prSet/>
      <dgm:spPr/>
      <dgm:t>
        <a:bodyPr/>
        <a:lstStyle/>
        <a:p>
          <a:endParaRPr lang="de-DE"/>
        </a:p>
      </dgm:t>
    </dgm:pt>
    <dgm:pt modelId="{E9A3B3CF-6301-4213-AABF-34F754798F8F}" type="pres">
      <dgm:prSet presAssocID="{3ACD99E9-BC14-44B2-84A9-95C2B1448272}" presName="Name0" presStyleCnt="0">
        <dgm:presLayoutVars>
          <dgm:dir/>
          <dgm:animLvl val="lvl"/>
          <dgm:resizeHandles val="exact"/>
        </dgm:presLayoutVars>
      </dgm:prSet>
      <dgm:spPr/>
    </dgm:pt>
    <dgm:pt modelId="{2202162D-D5D9-43B1-B922-7DE220FC3F3B}" type="pres">
      <dgm:prSet presAssocID="{50130492-7E77-4693-AF70-B7F679A2BF56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41B31540-9E34-4FE4-83C1-1BA9B071BC02}" type="pres">
      <dgm:prSet presAssocID="{8E27AA36-CA65-426B-904F-E9DCF06A95BA}" presName="parTxOnlySpace" presStyleCnt="0"/>
      <dgm:spPr/>
    </dgm:pt>
    <dgm:pt modelId="{675C09D7-40A6-4266-BD79-CCC06AD7BADF}" type="pres">
      <dgm:prSet presAssocID="{10A405A0-C322-46F4-8890-DD202A792987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B72DAF5E-43AB-48AF-89D9-94D956034BF3}" type="pres">
      <dgm:prSet presAssocID="{B0E3A492-FA2B-4EF6-89E4-7465DE9DBDAA}" presName="parTxOnlySpace" presStyleCnt="0"/>
      <dgm:spPr/>
    </dgm:pt>
    <dgm:pt modelId="{084B0950-C239-417D-9CC5-9CEFCFF5DB01}" type="pres">
      <dgm:prSet presAssocID="{C99978EB-CA0A-442B-AD04-E797F777AC00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D4F949B-AFA6-4C19-83BA-3C956B0D5E4D}" type="pres">
      <dgm:prSet presAssocID="{10E140AF-E0C7-4BB6-86E9-E02756EEE50D}" presName="parTxOnlySpace" presStyleCnt="0"/>
      <dgm:spPr/>
    </dgm:pt>
    <dgm:pt modelId="{3D2FCB45-EA7D-4F94-8EF5-738C22DEE3FC}" type="pres">
      <dgm:prSet presAssocID="{40B28082-AB9E-4A67-B9E0-4CFFF434CD4C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25F99E53-7EE7-4B53-871B-EFCA92CCCA64}" srcId="{3ACD99E9-BC14-44B2-84A9-95C2B1448272}" destId="{C99978EB-CA0A-442B-AD04-E797F777AC00}" srcOrd="2" destOrd="0" parTransId="{7908C63C-2F4A-4AAC-919C-504E7D853A90}" sibTransId="{10E140AF-E0C7-4BB6-86E9-E02756EEE50D}"/>
    <dgm:cxn modelId="{68DDD937-CBA3-4248-9DDE-99A543E13B74}" srcId="{3ACD99E9-BC14-44B2-84A9-95C2B1448272}" destId="{10A405A0-C322-46F4-8890-DD202A792987}" srcOrd="1" destOrd="0" parTransId="{31A5EA7F-6C5B-4919-A138-EED9D802DF69}" sibTransId="{B0E3A492-FA2B-4EF6-89E4-7465DE9DBDAA}"/>
    <dgm:cxn modelId="{289AF045-D329-4290-AFED-0CB7432A1652}" type="presOf" srcId="{40B28082-AB9E-4A67-B9E0-4CFFF434CD4C}" destId="{3D2FCB45-EA7D-4F94-8EF5-738C22DEE3FC}" srcOrd="0" destOrd="0" presId="urn:microsoft.com/office/officeart/2005/8/layout/chevron1"/>
    <dgm:cxn modelId="{56A343A2-A066-4652-9E58-353DC4024E3E}" type="presOf" srcId="{C99978EB-CA0A-442B-AD04-E797F777AC00}" destId="{084B0950-C239-417D-9CC5-9CEFCFF5DB01}" srcOrd="0" destOrd="0" presId="urn:microsoft.com/office/officeart/2005/8/layout/chevron1"/>
    <dgm:cxn modelId="{990D4E83-33A0-4C5F-A57A-AAF83519634D}" type="presOf" srcId="{10A405A0-C322-46F4-8890-DD202A792987}" destId="{675C09D7-40A6-4266-BD79-CCC06AD7BADF}" srcOrd="0" destOrd="0" presId="urn:microsoft.com/office/officeart/2005/8/layout/chevron1"/>
    <dgm:cxn modelId="{63655722-164A-4DE4-841E-4DB0CE7F6166}" srcId="{3ACD99E9-BC14-44B2-84A9-95C2B1448272}" destId="{50130492-7E77-4693-AF70-B7F679A2BF56}" srcOrd="0" destOrd="0" parTransId="{0705F9AA-6CB5-4605-9D88-C75DEF8C14E0}" sibTransId="{8E27AA36-CA65-426B-904F-E9DCF06A95BA}"/>
    <dgm:cxn modelId="{4B6DB15D-070C-4A4E-80AB-300CE2C820BF}" srcId="{3ACD99E9-BC14-44B2-84A9-95C2B1448272}" destId="{40B28082-AB9E-4A67-B9E0-4CFFF434CD4C}" srcOrd="3" destOrd="0" parTransId="{CAD63C12-4732-4151-8352-235302C84E6F}" sibTransId="{3079B12D-F89F-4960-91FF-A9AF9FF4A97E}"/>
    <dgm:cxn modelId="{18275815-4FD8-462B-AD35-3D4C47701AB8}" type="presOf" srcId="{50130492-7E77-4693-AF70-B7F679A2BF56}" destId="{2202162D-D5D9-43B1-B922-7DE220FC3F3B}" srcOrd="0" destOrd="0" presId="urn:microsoft.com/office/officeart/2005/8/layout/chevron1"/>
    <dgm:cxn modelId="{E041E624-7790-4A1A-BD51-524F7C28C514}" type="presOf" srcId="{3ACD99E9-BC14-44B2-84A9-95C2B1448272}" destId="{E9A3B3CF-6301-4213-AABF-34F754798F8F}" srcOrd="0" destOrd="0" presId="urn:microsoft.com/office/officeart/2005/8/layout/chevron1"/>
    <dgm:cxn modelId="{A1C556FA-82B5-44F9-A3FF-1F398E4D9CA2}" type="presParOf" srcId="{E9A3B3CF-6301-4213-AABF-34F754798F8F}" destId="{2202162D-D5D9-43B1-B922-7DE220FC3F3B}" srcOrd="0" destOrd="0" presId="urn:microsoft.com/office/officeart/2005/8/layout/chevron1"/>
    <dgm:cxn modelId="{F39FEA07-756F-4D9F-B970-E036D55185BD}" type="presParOf" srcId="{E9A3B3CF-6301-4213-AABF-34F754798F8F}" destId="{41B31540-9E34-4FE4-83C1-1BA9B071BC02}" srcOrd="1" destOrd="0" presId="urn:microsoft.com/office/officeart/2005/8/layout/chevron1"/>
    <dgm:cxn modelId="{70063866-E59A-4B6F-BB51-7E3A01DFC184}" type="presParOf" srcId="{E9A3B3CF-6301-4213-AABF-34F754798F8F}" destId="{675C09D7-40A6-4266-BD79-CCC06AD7BADF}" srcOrd="2" destOrd="0" presId="urn:microsoft.com/office/officeart/2005/8/layout/chevron1"/>
    <dgm:cxn modelId="{6719A100-57D9-4C0D-8E2F-B410D574A710}" type="presParOf" srcId="{E9A3B3CF-6301-4213-AABF-34F754798F8F}" destId="{B72DAF5E-43AB-48AF-89D9-94D956034BF3}" srcOrd="3" destOrd="0" presId="urn:microsoft.com/office/officeart/2005/8/layout/chevron1"/>
    <dgm:cxn modelId="{A9C94660-FAA0-4CFD-B2F7-4E040F0B4D4D}" type="presParOf" srcId="{E9A3B3CF-6301-4213-AABF-34F754798F8F}" destId="{084B0950-C239-417D-9CC5-9CEFCFF5DB01}" srcOrd="4" destOrd="0" presId="urn:microsoft.com/office/officeart/2005/8/layout/chevron1"/>
    <dgm:cxn modelId="{F0DEB1A0-324C-4B8B-AD6A-D26CFFE8632C}" type="presParOf" srcId="{E9A3B3CF-6301-4213-AABF-34F754798F8F}" destId="{6D4F949B-AFA6-4C19-83BA-3C956B0D5E4D}" srcOrd="5" destOrd="0" presId="urn:microsoft.com/office/officeart/2005/8/layout/chevron1"/>
    <dgm:cxn modelId="{69C74965-75FE-4E7E-AE47-3D19EB7665CB}" type="presParOf" srcId="{E9A3B3CF-6301-4213-AABF-34F754798F8F}" destId="{3D2FCB45-EA7D-4F94-8EF5-738C22DEE3FC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2203FCA5-2F5E-4BB6-B4ED-6965D5C324FC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B75C4A76-D7D6-45F9-B4B7-29ADF2C1F158}">
      <dgm:prSet phldrT="[Text]"/>
      <dgm:spPr/>
      <dgm:t>
        <a:bodyPr/>
        <a:lstStyle/>
        <a:p>
          <a:r>
            <a:rPr lang="en-US" dirty="0" smtClean="0"/>
            <a:t>SpaceX Rest API call</a:t>
          </a:r>
          <a:endParaRPr lang="de-DE" dirty="0"/>
        </a:p>
      </dgm:t>
    </dgm:pt>
    <dgm:pt modelId="{D0B0EFB9-49BD-4615-9731-4389E3FD23E8}" type="parTrans" cxnId="{839BC200-E394-4C72-BFCF-A762DEEE31D3}">
      <dgm:prSet/>
      <dgm:spPr/>
      <dgm:t>
        <a:bodyPr/>
        <a:lstStyle/>
        <a:p>
          <a:endParaRPr lang="de-DE"/>
        </a:p>
      </dgm:t>
    </dgm:pt>
    <dgm:pt modelId="{52547F8B-4E0A-4739-974D-3D4596E1B99A}" type="sibTrans" cxnId="{839BC200-E394-4C72-BFCF-A762DEEE31D3}">
      <dgm:prSet/>
      <dgm:spPr/>
      <dgm:t>
        <a:bodyPr/>
        <a:lstStyle/>
        <a:p>
          <a:endParaRPr lang="de-DE"/>
        </a:p>
      </dgm:t>
    </dgm:pt>
    <dgm:pt modelId="{50A1779F-15C8-457A-9769-F8D7B4BCE21B}">
      <dgm:prSet phldrT="[Text]"/>
      <dgm:spPr/>
      <dgm:t>
        <a:bodyPr/>
        <a:lstStyle/>
        <a:p>
          <a:r>
            <a:rPr lang="en-US" dirty="0" smtClean="0"/>
            <a:t>Return of a JSON file from the API</a:t>
          </a:r>
          <a:endParaRPr lang="de-DE" dirty="0"/>
        </a:p>
      </dgm:t>
    </dgm:pt>
    <dgm:pt modelId="{2B86AEA4-30EE-4531-9BA5-A16D9C3DAE9D}" type="parTrans" cxnId="{90B0934A-1ADC-4BD4-8042-A78C7F7261D9}">
      <dgm:prSet/>
      <dgm:spPr/>
      <dgm:t>
        <a:bodyPr/>
        <a:lstStyle/>
        <a:p>
          <a:endParaRPr lang="de-DE"/>
        </a:p>
      </dgm:t>
    </dgm:pt>
    <dgm:pt modelId="{13FA6E99-572C-4E9C-BA08-D643B2C6B160}" type="sibTrans" cxnId="{90B0934A-1ADC-4BD4-8042-A78C7F7261D9}">
      <dgm:prSet/>
      <dgm:spPr/>
      <dgm:t>
        <a:bodyPr/>
        <a:lstStyle/>
        <a:p>
          <a:endParaRPr lang="de-DE"/>
        </a:p>
      </dgm:t>
    </dgm:pt>
    <dgm:pt modelId="{F071414F-633E-4DD7-BD58-8A86F4D737FF}">
      <dgm:prSet phldrT="[Text]"/>
      <dgm:spPr/>
      <dgm:t>
        <a:bodyPr/>
        <a:lstStyle/>
        <a:p>
          <a:r>
            <a:rPr lang="en-US" dirty="0" smtClean="0"/>
            <a:t>Creating a </a:t>
          </a:r>
          <a:r>
            <a:rPr lang="en-US" dirty="0" err="1" smtClean="0"/>
            <a:t>dataframe</a:t>
          </a:r>
          <a:r>
            <a:rPr lang="en-US" dirty="0" smtClean="0"/>
            <a:t> from the JSON </a:t>
          </a:r>
          <a:endParaRPr lang="de-DE" dirty="0"/>
        </a:p>
      </dgm:t>
    </dgm:pt>
    <dgm:pt modelId="{EFEF683F-58BC-43D7-B54D-DDD5AA2DFACD}" type="parTrans" cxnId="{2BEAFDE0-1F21-47AF-9AD8-D2BA20BB6D16}">
      <dgm:prSet/>
      <dgm:spPr/>
      <dgm:t>
        <a:bodyPr/>
        <a:lstStyle/>
        <a:p>
          <a:endParaRPr lang="de-DE"/>
        </a:p>
      </dgm:t>
    </dgm:pt>
    <dgm:pt modelId="{ED2D434C-D932-465A-9D34-1BA8949BD1DE}" type="sibTrans" cxnId="{2BEAFDE0-1F21-47AF-9AD8-D2BA20BB6D16}">
      <dgm:prSet/>
      <dgm:spPr/>
      <dgm:t>
        <a:bodyPr/>
        <a:lstStyle/>
        <a:p>
          <a:endParaRPr lang="de-DE"/>
        </a:p>
      </dgm:t>
    </dgm:pt>
    <dgm:pt modelId="{2814874A-3DA8-4268-B4A7-6BA6FF0CD4F4}">
      <dgm:prSet phldrT="[Text]"/>
      <dgm:spPr/>
      <dgm:t>
        <a:bodyPr/>
        <a:lstStyle/>
        <a:p>
          <a:r>
            <a:rPr lang="en-US" dirty="0" smtClean="0"/>
            <a:t>Cleaning and exporting of the Data</a:t>
          </a:r>
          <a:endParaRPr lang="de-DE" dirty="0"/>
        </a:p>
      </dgm:t>
    </dgm:pt>
    <dgm:pt modelId="{A4F488EA-0B62-4EFB-951A-BCFBD0BC57A7}" type="parTrans" cxnId="{0A89F8BE-108F-4EC8-87AB-342F4005C713}">
      <dgm:prSet/>
      <dgm:spPr/>
      <dgm:t>
        <a:bodyPr/>
        <a:lstStyle/>
        <a:p>
          <a:endParaRPr lang="de-DE"/>
        </a:p>
      </dgm:t>
    </dgm:pt>
    <dgm:pt modelId="{DB90FEFC-4C80-4CC2-831D-2D5AC049D18F}" type="sibTrans" cxnId="{0A89F8BE-108F-4EC8-87AB-342F4005C713}">
      <dgm:prSet/>
      <dgm:spPr/>
      <dgm:t>
        <a:bodyPr/>
        <a:lstStyle/>
        <a:p>
          <a:endParaRPr lang="de-DE"/>
        </a:p>
      </dgm:t>
    </dgm:pt>
    <dgm:pt modelId="{E70D750C-59CB-4AEE-A9C3-A590C9023099}" type="pres">
      <dgm:prSet presAssocID="{2203FCA5-2F5E-4BB6-B4ED-6965D5C324FC}" presName="Name0" presStyleCnt="0">
        <dgm:presLayoutVars>
          <dgm:dir/>
          <dgm:animLvl val="lvl"/>
          <dgm:resizeHandles val="exact"/>
        </dgm:presLayoutVars>
      </dgm:prSet>
      <dgm:spPr/>
    </dgm:pt>
    <dgm:pt modelId="{9745DAE3-565F-439F-B960-526D99FCB0A6}" type="pres">
      <dgm:prSet presAssocID="{B75C4A76-D7D6-45F9-B4B7-29ADF2C1F158}" presName="parTxOnly" presStyleLbl="node1" presStyleIdx="0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9EEDF0A6-BD39-4A39-8A8F-CB8D69052025}" type="pres">
      <dgm:prSet presAssocID="{52547F8B-4E0A-4739-974D-3D4596E1B99A}" presName="parTxOnlySpace" presStyleCnt="0"/>
      <dgm:spPr/>
    </dgm:pt>
    <dgm:pt modelId="{B7D799A8-99B7-479D-9974-C3778184036C}" type="pres">
      <dgm:prSet presAssocID="{50A1779F-15C8-457A-9769-F8D7B4BCE21B}" presName="parTxOnly" presStyleLbl="node1" presStyleIdx="1" presStyleCnt="4">
        <dgm:presLayoutVars>
          <dgm:chMax val="0"/>
          <dgm:chPref val="0"/>
          <dgm:bulletEnabled val="1"/>
        </dgm:presLayoutVars>
      </dgm:prSet>
      <dgm:spPr/>
    </dgm:pt>
    <dgm:pt modelId="{EE7DA222-2344-4D19-AC93-F0D0A62ECA12}" type="pres">
      <dgm:prSet presAssocID="{13FA6E99-572C-4E9C-BA08-D643B2C6B160}" presName="parTxOnlySpace" presStyleCnt="0"/>
      <dgm:spPr/>
    </dgm:pt>
    <dgm:pt modelId="{780E91C8-38A3-48D0-A8C2-D4642EFC7920}" type="pres">
      <dgm:prSet presAssocID="{F071414F-633E-4DD7-BD58-8A86F4D737FF}" presName="parTxOnly" presStyleLbl="node1" presStyleIdx="2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  <dgm:pt modelId="{6795A4FA-462F-40B3-BF31-142E7407E1C5}" type="pres">
      <dgm:prSet presAssocID="{ED2D434C-D932-465A-9D34-1BA8949BD1DE}" presName="parTxOnlySpace" presStyleCnt="0"/>
      <dgm:spPr/>
    </dgm:pt>
    <dgm:pt modelId="{F215FE4A-A7B5-49EF-A552-068D840C4D0A}" type="pres">
      <dgm:prSet presAssocID="{2814874A-3DA8-4268-B4A7-6BA6FF0CD4F4}" presName="parTxOnly" presStyleLbl="node1" presStyleIdx="3" presStyleCnt="4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de-DE"/>
        </a:p>
      </dgm:t>
    </dgm:pt>
  </dgm:ptLst>
  <dgm:cxnLst>
    <dgm:cxn modelId="{EDC3D60E-94CE-481B-BDF9-A799690A4027}" type="presOf" srcId="{F071414F-633E-4DD7-BD58-8A86F4D737FF}" destId="{780E91C8-38A3-48D0-A8C2-D4642EFC7920}" srcOrd="0" destOrd="0" presId="urn:microsoft.com/office/officeart/2005/8/layout/chevron1"/>
    <dgm:cxn modelId="{3B27E319-C28B-42E6-A7BA-BF7CBE64E251}" type="presOf" srcId="{2203FCA5-2F5E-4BB6-B4ED-6965D5C324FC}" destId="{E70D750C-59CB-4AEE-A9C3-A590C9023099}" srcOrd="0" destOrd="0" presId="urn:microsoft.com/office/officeart/2005/8/layout/chevron1"/>
    <dgm:cxn modelId="{90B0934A-1ADC-4BD4-8042-A78C7F7261D9}" srcId="{2203FCA5-2F5E-4BB6-B4ED-6965D5C324FC}" destId="{50A1779F-15C8-457A-9769-F8D7B4BCE21B}" srcOrd="1" destOrd="0" parTransId="{2B86AEA4-30EE-4531-9BA5-A16D9C3DAE9D}" sibTransId="{13FA6E99-572C-4E9C-BA08-D643B2C6B160}"/>
    <dgm:cxn modelId="{DF8C217F-01F2-4A2E-B994-8DD2DBED746F}" type="presOf" srcId="{2814874A-3DA8-4268-B4A7-6BA6FF0CD4F4}" destId="{F215FE4A-A7B5-49EF-A552-068D840C4D0A}" srcOrd="0" destOrd="0" presId="urn:microsoft.com/office/officeart/2005/8/layout/chevron1"/>
    <dgm:cxn modelId="{9908761E-423B-4063-876D-F55CFC6B57BE}" type="presOf" srcId="{50A1779F-15C8-457A-9769-F8D7B4BCE21B}" destId="{B7D799A8-99B7-479D-9974-C3778184036C}" srcOrd="0" destOrd="0" presId="urn:microsoft.com/office/officeart/2005/8/layout/chevron1"/>
    <dgm:cxn modelId="{458FA0C8-FD50-4A02-972F-4A8973A55255}" type="presOf" srcId="{B75C4A76-D7D6-45F9-B4B7-29ADF2C1F158}" destId="{9745DAE3-565F-439F-B960-526D99FCB0A6}" srcOrd="0" destOrd="0" presId="urn:microsoft.com/office/officeart/2005/8/layout/chevron1"/>
    <dgm:cxn modelId="{839BC200-E394-4C72-BFCF-A762DEEE31D3}" srcId="{2203FCA5-2F5E-4BB6-B4ED-6965D5C324FC}" destId="{B75C4A76-D7D6-45F9-B4B7-29ADF2C1F158}" srcOrd="0" destOrd="0" parTransId="{D0B0EFB9-49BD-4615-9731-4389E3FD23E8}" sibTransId="{52547F8B-4E0A-4739-974D-3D4596E1B99A}"/>
    <dgm:cxn modelId="{2BEAFDE0-1F21-47AF-9AD8-D2BA20BB6D16}" srcId="{2203FCA5-2F5E-4BB6-B4ED-6965D5C324FC}" destId="{F071414F-633E-4DD7-BD58-8A86F4D737FF}" srcOrd="2" destOrd="0" parTransId="{EFEF683F-58BC-43D7-B54D-DDD5AA2DFACD}" sibTransId="{ED2D434C-D932-465A-9D34-1BA8949BD1DE}"/>
    <dgm:cxn modelId="{0A89F8BE-108F-4EC8-87AB-342F4005C713}" srcId="{2203FCA5-2F5E-4BB6-B4ED-6965D5C324FC}" destId="{2814874A-3DA8-4268-B4A7-6BA6FF0CD4F4}" srcOrd="3" destOrd="0" parTransId="{A4F488EA-0B62-4EFB-951A-BCFBD0BC57A7}" sibTransId="{DB90FEFC-4C80-4CC2-831D-2D5AC049D18F}"/>
    <dgm:cxn modelId="{1AA5FED8-5C58-4AC7-AEE5-798479C15153}" type="presParOf" srcId="{E70D750C-59CB-4AEE-A9C3-A590C9023099}" destId="{9745DAE3-565F-439F-B960-526D99FCB0A6}" srcOrd="0" destOrd="0" presId="urn:microsoft.com/office/officeart/2005/8/layout/chevron1"/>
    <dgm:cxn modelId="{9EE6D9F1-0366-4F89-8F34-0F6D3CDC14F3}" type="presParOf" srcId="{E70D750C-59CB-4AEE-A9C3-A590C9023099}" destId="{9EEDF0A6-BD39-4A39-8A8F-CB8D69052025}" srcOrd="1" destOrd="0" presId="urn:microsoft.com/office/officeart/2005/8/layout/chevron1"/>
    <dgm:cxn modelId="{3F387089-B873-4FD8-86A1-5A11BF47B928}" type="presParOf" srcId="{E70D750C-59CB-4AEE-A9C3-A590C9023099}" destId="{B7D799A8-99B7-479D-9974-C3778184036C}" srcOrd="2" destOrd="0" presId="urn:microsoft.com/office/officeart/2005/8/layout/chevron1"/>
    <dgm:cxn modelId="{B60DC74E-91DB-464D-A8A1-D40F761E2518}" type="presParOf" srcId="{E70D750C-59CB-4AEE-A9C3-A590C9023099}" destId="{EE7DA222-2344-4D19-AC93-F0D0A62ECA12}" srcOrd="3" destOrd="0" presId="urn:microsoft.com/office/officeart/2005/8/layout/chevron1"/>
    <dgm:cxn modelId="{7254B325-A6BA-4BC4-A6EE-B46FD800315E}" type="presParOf" srcId="{E70D750C-59CB-4AEE-A9C3-A590C9023099}" destId="{780E91C8-38A3-48D0-A8C2-D4642EFC7920}" srcOrd="4" destOrd="0" presId="urn:microsoft.com/office/officeart/2005/8/layout/chevron1"/>
    <dgm:cxn modelId="{2183E235-4CF3-4092-8B1F-6C9453755DBB}" type="presParOf" srcId="{E70D750C-59CB-4AEE-A9C3-A590C9023099}" destId="{6795A4FA-462F-40B3-BF31-142E7407E1C5}" srcOrd="5" destOrd="0" presId="urn:microsoft.com/office/officeart/2005/8/layout/chevron1"/>
    <dgm:cxn modelId="{3D8F2AF4-F630-4C57-98EB-A3D92FFA21BE}" type="presParOf" srcId="{E70D750C-59CB-4AEE-A9C3-A590C9023099}" destId="{F215FE4A-A7B5-49EF-A552-068D840C4D0A}" srcOrd="6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13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02162D-D5D9-43B1-B922-7DE220FC3F3B}">
      <dsp:nvSpPr>
        <dsp:cNvPr id="0" name=""/>
        <dsp:cNvSpPr/>
      </dsp:nvSpPr>
      <dsp:spPr>
        <a:xfrm>
          <a:off x="3770" y="310885"/>
          <a:ext cx="2194718" cy="87788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Request the Falcon9 Launch Wiki page from its URL</a:t>
          </a:r>
          <a:endParaRPr lang="de-DE" sz="1200" kern="1200" dirty="0"/>
        </a:p>
      </dsp:txBody>
      <dsp:txXfrm>
        <a:off x="442714" y="310885"/>
        <a:ext cx="1316831" cy="877887"/>
      </dsp:txXfrm>
    </dsp:sp>
    <dsp:sp modelId="{675C09D7-40A6-4266-BD79-CCC06AD7BADF}">
      <dsp:nvSpPr>
        <dsp:cNvPr id="0" name=""/>
        <dsp:cNvSpPr/>
      </dsp:nvSpPr>
      <dsp:spPr>
        <a:xfrm>
          <a:off x="1979017" y="310885"/>
          <a:ext cx="2194718" cy="87788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Extract all column/variable names from the HTML table headers with </a:t>
          </a:r>
          <a:r>
            <a:rPr lang="en-US" sz="1200" kern="1200" dirty="0" err="1" smtClean="0"/>
            <a:t>BeautifulSoup</a:t>
          </a:r>
          <a:endParaRPr lang="de-DE" sz="1200" kern="1200" dirty="0"/>
        </a:p>
      </dsp:txBody>
      <dsp:txXfrm>
        <a:off x="2417961" y="310885"/>
        <a:ext cx="1316831" cy="877887"/>
      </dsp:txXfrm>
    </dsp:sp>
    <dsp:sp modelId="{084B0950-C239-417D-9CC5-9CEFCFF5DB01}">
      <dsp:nvSpPr>
        <dsp:cNvPr id="0" name=""/>
        <dsp:cNvSpPr/>
      </dsp:nvSpPr>
      <dsp:spPr>
        <a:xfrm>
          <a:off x="3954264" y="310885"/>
          <a:ext cx="2194718" cy="87788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Create a data frame by parsing the launch HTML tables</a:t>
          </a:r>
          <a:endParaRPr lang="de-DE" sz="1200" kern="1200" dirty="0"/>
        </a:p>
      </dsp:txBody>
      <dsp:txXfrm>
        <a:off x="4393208" y="310885"/>
        <a:ext cx="1316831" cy="877887"/>
      </dsp:txXfrm>
    </dsp:sp>
    <dsp:sp modelId="{3D2FCB45-EA7D-4F94-8EF5-738C22DEE3FC}">
      <dsp:nvSpPr>
        <dsp:cNvPr id="0" name=""/>
        <dsp:cNvSpPr/>
      </dsp:nvSpPr>
      <dsp:spPr>
        <a:xfrm>
          <a:off x="5929510" y="310885"/>
          <a:ext cx="2194718" cy="87788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8006" tIns="16002" rIns="16002" bIns="16002" numCol="1" spcCol="1270" anchor="ctr" anchorCtr="0">
          <a:noAutofit/>
        </a:bodyPr>
        <a:lstStyle/>
        <a:p>
          <a:pPr lvl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kern="1200" dirty="0" smtClean="0"/>
            <a:t>Export the Data (as CSV)</a:t>
          </a:r>
          <a:endParaRPr lang="de-DE" sz="1200" kern="1200" dirty="0"/>
        </a:p>
      </dsp:txBody>
      <dsp:txXfrm>
        <a:off x="6368454" y="310885"/>
        <a:ext cx="1316831" cy="87788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745DAE3-565F-439F-B960-526D99FCB0A6}">
      <dsp:nvSpPr>
        <dsp:cNvPr id="0" name=""/>
        <dsp:cNvSpPr/>
      </dsp:nvSpPr>
      <dsp:spPr>
        <a:xfrm>
          <a:off x="3770" y="513556"/>
          <a:ext cx="2194718" cy="87788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SpaceX Rest API call</a:t>
          </a:r>
          <a:endParaRPr lang="de-DE" sz="1600" kern="1200" dirty="0"/>
        </a:p>
      </dsp:txBody>
      <dsp:txXfrm>
        <a:off x="442714" y="513556"/>
        <a:ext cx="1316831" cy="877887"/>
      </dsp:txXfrm>
    </dsp:sp>
    <dsp:sp modelId="{B7D799A8-99B7-479D-9974-C3778184036C}">
      <dsp:nvSpPr>
        <dsp:cNvPr id="0" name=""/>
        <dsp:cNvSpPr/>
      </dsp:nvSpPr>
      <dsp:spPr>
        <a:xfrm>
          <a:off x="1979017" y="513556"/>
          <a:ext cx="2194718" cy="87788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Return of a JSON file from the API</a:t>
          </a:r>
          <a:endParaRPr lang="de-DE" sz="1600" kern="1200" dirty="0"/>
        </a:p>
      </dsp:txBody>
      <dsp:txXfrm>
        <a:off x="2417961" y="513556"/>
        <a:ext cx="1316831" cy="877887"/>
      </dsp:txXfrm>
    </dsp:sp>
    <dsp:sp modelId="{780E91C8-38A3-48D0-A8C2-D4642EFC7920}">
      <dsp:nvSpPr>
        <dsp:cNvPr id="0" name=""/>
        <dsp:cNvSpPr/>
      </dsp:nvSpPr>
      <dsp:spPr>
        <a:xfrm>
          <a:off x="3954264" y="513556"/>
          <a:ext cx="2194718" cy="87788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Creating a </a:t>
          </a:r>
          <a:r>
            <a:rPr lang="en-US" sz="1600" kern="1200" dirty="0" err="1" smtClean="0"/>
            <a:t>dataframe</a:t>
          </a:r>
          <a:r>
            <a:rPr lang="en-US" sz="1600" kern="1200" dirty="0" smtClean="0"/>
            <a:t> from the JSON </a:t>
          </a:r>
          <a:endParaRPr lang="de-DE" sz="1600" kern="1200" dirty="0"/>
        </a:p>
      </dsp:txBody>
      <dsp:txXfrm>
        <a:off x="4393208" y="513556"/>
        <a:ext cx="1316831" cy="877887"/>
      </dsp:txXfrm>
    </dsp:sp>
    <dsp:sp modelId="{F215FE4A-A7B5-49EF-A552-068D840C4D0A}">
      <dsp:nvSpPr>
        <dsp:cNvPr id="0" name=""/>
        <dsp:cNvSpPr/>
      </dsp:nvSpPr>
      <dsp:spPr>
        <a:xfrm>
          <a:off x="5929510" y="513556"/>
          <a:ext cx="2194718" cy="87788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008" tIns="21336" rIns="21336" bIns="21336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600" kern="1200" dirty="0" smtClean="0"/>
            <a:t>Cleaning and exporting of the Data</a:t>
          </a:r>
          <a:endParaRPr lang="de-DE" sz="1600" kern="1200" dirty="0"/>
        </a:p>
      </dsp:txBody>
      <dsp:txXfrm>
        <a:off x="6368454" y="513556"/>
        <a:ext cx="1316831" cy="87788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xmlns="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xmlns="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2/3/2023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oderic19/IBM-Applied-Data-Science-Capstone/blob/main/spacex_dash_app.pydas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13" Type="http://schemas.microsoft.com/office/2007/relationships/diagramDrawing" Target="../diagrams/drawing2.xml"/><Relationship Id="rId3" Type="http://schemas.openxmlformats.org/officeDocument/2006/relationships/hyperlink" Target="https://en.wikipedia.org/w/index.php?title=List_of_Falcon_9_and_Falcon_Heavy_launches&amp;oldid=1027686922" TargetMode="External"/><Relationship Id="rId7" Type="http://schemas.openxmlformats.org/officeDocument/2006/relationships/diagramColors" Target="../diagrams/colors1.xml"/><Relationship Id="rId12" Type="http://schemas.openxmlformats.org/officeDocument/2006/relationships/diagramColors" Target="../diagrams/colors2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11" Type="http://schemas.openxmlformats.org/officeDocument/2006/relationships/diagramQuickStyle" Target="../diagrams/quickStyle2.xml"/><Relationship Id="rId5" Type="http://schemas.openxmlformats.org/officeDocument/2006/relationships/diagramLayout" Target="../diagrams/layout1.xml"/><Relationship Id="rId10" Type="http://schemas.openxmlformats.org/officeDocument/2006/relationships/diagramLayout" Target="../diagrams/layout2.xml"/><Relationship Id="rId4" Type="http://schemas.openxmlformats.org/officeDocument/2006/relationships/diagramData" Target="../diagrams/data1.xml"/><Relationship Id="rId9" Type="http://schemas.openxmlformats.org/officeDocument/2006/relationships/diagramData" Target="../diagrams/data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xmlns="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 smtClean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Christian Mayer</a:t>
            </a:r>
          </a:p>
          <a:p>
            <a:r>
              <a:rPr lang="en-US" dirty="0" smtClean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02.02.2022</a:t>
            </a:r>
            <a:endParaRPr lang="en-US" dirty="0">
              <a:solidFill>
                <a:schemeClr val="bg2"/>
              </a:solidFill>
              <a:latin typeface="Abadi" panose="020B0604020104020204" pitchFamily="34" charset="0"/>
              <a:ea typeface="SF Pro" pitchFamily="2" charset="0"/>
              <a:cs typeface="SF Pro" pitchFamily="2" charset="0"/>
            </a:endParaRP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xmlns="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xmlns="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77950"/>
            <a:ext cx="9745589" cy="5194300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Graph (with </a:t>
            </a:r>
            <a:r>
              <a:rPr lang="en-US" sz="1800" b="1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catplot</a:t>
            </a:r>
            <a:r>
              <a:rPr lang="en-US" sz="1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):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Fligth</a:t>
            </a: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Number and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and Launch Site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Flight Number and Orbit type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Payload and Orbit type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  <a:sym typeface="Wingdings" panose="05000000000000000000" pitchFamily="2" charset="2"/>
              </a:rPr>
              <a:t>Scatterplots show relationship between variables, called correlation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Graph (with </a:t>
            </a:r>
            <a:r>
              <a:rPr lang="en-US" sz="1800" b="1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barplot</a:t>
            </a:r>
            <a:r>
              <a:rPr lang="en-US" sz="1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600" dirty="0" err="1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</a:t>
            </a: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 rate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b="1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Graph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Success rate and year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 sz="1400" dirty="0" smtClean="0"/>
          </a:p>
          <a:p>
            <a:pPr marL="0" indent="0">
              <a:buNone/>
            </a:pPr>
            <a:r>
              <a:rPr lang="en-US" sz="1400" dirty="0" smtClean="0"/>
              <a:t>https</a:t>
            </a:r>
            <a:r>
              <a:rPr lang="en-US" sz="1400" dirty="0"/>
              <a:t>://github.com/machda/Capstone_Project/blob/main/EDA_with_visualization_lab_solution_Christian_Mayer.ipynb</a:t>
            </a:r>
            <a:endParaRPr lang="en-US" sz="14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81125"/>
            <a:ext cx="9745589" cy="477678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performed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Display the names of the unique launch sites in the space mission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Display 5 records where launch sites begin with the string 'CCA'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Display the total payload mass carried by boosters launched by NASA (CRS)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Display average payload mass carried by booster version F9 v1.1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List the date when the first successful landing outcome in ground pad was </a:t>
            </a:r>
            <a:r>
              <a:rPr lang="en-US" sz="1400" dirty="0" err="1"/>
              <a:t>acheived</a:t>
            </a:r>
            <a:r>
              <a:rPr lang="en-US" sz="1400" dirty="0"/>
              <a:t>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List the names of the boosters which have success in drone ship and have payload mass greater than 4000 but less than 6000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List the total number of successful and failure mission outcomes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List the names of the </a:t>
            </a:r>
            <a:r>
              <a:rPr lang="en-US" sz="1400" dirty="0" err="1"/>
              <a:t>booster_versions</a:t>
            </a:r>
            <a:r>
              <a:rPr lang="en-US" sz="1400" dirty="0"/>
              <a:t> which have carried the maximum payload mass. Use a </a:t>
            </a:r>
            <a:r>
              <a:rPr lang="en-US" sz="1400" dirty="0" smtClean="0"/>
              <a:t>subquery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List the failed </a:t>
            </a:r>
            <a:r>
              <a:rPr lang="en-US" sz="1400" dirty="0" err="1"/>
              <a:t>landing_outcomes</a:t>
            </a:r>
            <a:r>
              <a:rPr lang="en-US" sz="1400" dirty="0"/>
              <a:t> in drone ship, their booster versions, and launch site names for in year 2015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400" dirty="0"/>
              <a:t>Rank the count of landing outcomes (such as Failure (drone ship) or Success (ground pad)) between the date 2010-06-04 and 2017-03-20, in descending </a:t>
            </a:r>
            <a:r>
              <a:rPr lang="en-US" sz="1400" dirty="0" smtClean="0"/>
              <a:t>order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1400" dirty="0"/>
              <a:t>https://github.com/machda/Capstone_Project/blob/main/EDA_with_SQL_solution_Christian_Mayer.ipynb</a:t>
            </a:r>
          </a:p>
          <a:p>
            <a:pPr marL="457200" lvl="1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400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b="1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341654"/>
            <a:ext cx="10515600" cy="4351338"/>
          </a:xfrm>
          <a:prstGeom prst="rect">
            <a:avLst/>
          </a:prstGeom>
        </p:spPr>
        <p:txBody>
          <a:bodyPr>
            <a:normAutofit fontScale="8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Folium map object is centere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 on the NASA site in Texas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Red circle at NASA Johnson Space Center's coordinate with label showing its name 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folium.Circle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folium.map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Red circles at each launch site coordinates with label showing launch site name 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folium.Circle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folium.map.Marker,folium.features.DivIcon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grouping of points in a cluster to display multiple and different information for the same coordinates 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folium.plugins.MarkerCluster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 to show successful and unsuccessful landings. Green for successful landing and Red for unsuccessful landing  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folium.map.Marker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folium.Icon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).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Markers to show distance between launch site to key locations (railway, highway,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coastway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city) and plot a line between them (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folium.map.Marker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folium.PolyLine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,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folium.features.DivIcon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Folium makes it easy to visualize data on an interactive leaflet map. It uses the open street map technology. All launch sites, the surroundings and the un-/</a:t>
            </a:r>
            <a:r>
              <a:rPr lang="en-US" sz="16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succesfull</a:t>
            </a: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landings are shown.</a:t>
            </a:r>
            <a:endParaRPr lang="en-US" sz="16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sz="1800" dirty="0" smtClean="0"/>
              <a:t>https</a:t>
            </a:r>
            <a:r>
              <a:rPr lang="en-US" sz="1800" dirty="0"/>
              <a:t>://github.com/machda/Capstone_Project/blob/main/Interactive_Visual_Analytics_with_Folium_final_solution_ChristianMayer.ipynb</a:t>
            </a:r>
            <a:endParaRPr lang="en-US" sz="18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23975"/>
            <a:ext cx="9745589" cy="4852988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92500"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Dashboard has dropdown, pie chart,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rangeslider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and scatter plot components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/>
              <a:t>Dropdown allows </a:t>
            </a:r>
            <a:r>
              <a:rPr lang="en-US" sz="1800" dirty="0"/>
              <a:t>a user to choose the launch site or all launch sites (</a:t>
            </a:r>
            <a:r>
              <a:rPr lang="en-US" sz="1800" dirty="0" err="1"/>
              <a:t>dash_core_components.Dropdown</a:t>
            </a:r>
            <a:r>
              <a:rPr lang="en-US" sz="1800" dirty="0"/>
              <a:t>).</a:t>
            </a:r>
            <a:endParaRPr lang="de-DE" sz="1800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Pie chart shows the total success and the total failure for the launch site chosen with the dropdown component(</a:t>
            </a:r>
            <a:r>
              <a:rPr lang="en-US" sz="1800" dirty="0" err="1"/>
              <a:t>plotly.express.pie</a:t>
            </a:r>
            <a:r>
              <a:rPr lang="en-US" sz="1800" dirty="0"/>
              <a:t>).</a:t>
            </a:r>
            <a:endParaRPr lang="de-DE" sz="1800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/>
              <a:t>Rangeslider</a:t>
            </a:r>
            <a:r>
              <a:rPr lang="en-US" sz="1800" dirty="0"/>
              <a:t> allows a user to select a payload mass in a fixed range (</a:t>
            </a:r>
            <a:r>
              <a:rPr lang="en-US" sz="1800" dirty="0" err="1"/>
              <a:t>dash_core_components.RangeSlider</a:t>
            </a:r>
            <a:r>
              <a:rPr lang="en-US" sz="1800" dirty="0"/>
              <a:t>).</a:t>
            </a:r>
            <a:endParaRPr lang="de-DE" sz="1800" dirty="0"/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/>
              <a:t>Scatter chart </a:t>
            </a:r>
            <a:r>
              <a:rPr lang="en-US" sz="1800" dirty="0" err="1"/>
              <a:t>showsthe</a:t>
            </a:r>
            <a:r>
              <a:rPr lang="en-US" sz="1800" dirty="0"/>
              <a:t> relationship between two variables, in particular Success vs Payload Mass (</a:t>
            </a:r>
            <a:r>
              <a:rPr lang="en-US" sz="1800" dirty="0" err="1"/>
              <a:t>plotly.express.scatter</a:t>
            </a:r>
            <a:r>
              <a:rPr lang="en-US" sz="1800" dirty="0"/>
              <a:t>).</a:t>
            </a:r>
            <a:endParaRPr lang="de-DE" sz="1800" dirty="0"/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is a python library and makes it easy to create a simple interactive dashboard,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wehre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you can change the inputs and observe different outputs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https://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github.com/Roderic19/IBM-Applied-Data-Science-Capstone/blob/main/spacex_dash_app.pydas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beim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eigenen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hochladen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und </a:t>
            </a:r>
            <a:r>
              <a:rPr lang="en-US" sz="22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zeigen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362075"/>
            <a:ext cx="9745589" cy="4814888"/>
          </a:xfrm>
          <a:prstGeom prst="rect">
            <a:avLst/>
          </a:prstGeom>
        </p:spPr>
        <p:txBody>
          <a:bodyPr>
            <a:normAutofit fontScale="55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preparation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Load data set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Normalize data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data into training and test sets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preparation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Selection of machine learning algorithms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Set parameters to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GridSearchCV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Training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GridSearchModel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models with training dataset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evaluation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Get best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hyperparameters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for each type of mode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Compute accuracy for each model with test dataset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 Confusion Matrix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Model comparison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Comparison of Models according to accuracy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model with the best accuracy will be chosen 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r>
              <a:rPr lang="en-US" dirty="0" err="1" smtClean="0"/>
              <a:t>Github</a:t>
            </a:r>
            <a:r>
              <a:rPr lang="en-US" dirty="0" smtClean="0"/>
              <a:t> </a:t>
            </a:r>
            <a:r>
              <a:rPr lang="en-US" dirty="0" err="1" smtClean="0"/>
              <a:t>richtige</a:t>
            </a:r>
            <a:r>
              <a:rPr lang="en-US" dirty="0" smtClean="0"/>
              <a:t> </a:t>
            </a:r>
            <a:r>
              <a:rPr lang="en-US" dirty="0" err="1" smtClean="0"/>
              <a:t>hochladen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xmlns="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b="1" u="sng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following pages of this presentation: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 dirty="0"/>
          </a:p>
          <a:p>
            <a:pPr marL="457200" lvl="1" indent="0">
              <a:buNone/>
            </a:pP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xmlns="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838200" y="107576"/>
            <a:ext cx="10515600" cy="6069387"/>
          </a:xfrm>
        </p:spPr>
        <p:txBody>
          <a:bodyPr/>
          <a:lstStyle/>
          <a:p>
            <a:r>
              <a:rPr lang="de-DE" sz="1900" dirty="0"/>
              <a:t>Die URL Ihres </a:t>
            </a:r>
            <a:r>
              <a:rPr lang="de-DE" sz="1900" dirty="0" err="1"/>
              <a:t>GitHub-Repositorys</a:t>
            </a:r>
            <a:r>
              <a:rPr lang="de-DE" sz="1900" dirty="0"/>
              <a:t> einschließlich aller abgeschlossenen Notebooks und Python-Dateien hochgeladen (1 Punkt)</a:t>
            </a:r>
          </a:p>
          <a:p>
            <a:r>
              <a:rPr lang="de-DE" sz="1900" dirty="0"/>
              <a:t>Ihre fertige Präsentation im PDF-Format hochgeladen (1 </a:t>
            </a:r>
            <a:r>
              <a:rPr lang="de-DE" sz="1900" dirty="0" err="1"/>
              <a:t>pt</a:t>
            </a:r>
            <a:r>
              <a:rPr lang="de-DE" sz="1900" dirty="0"/>
              <a:t>)</a:t>
            </a:r>
          </a:p>
          <a:p>
            <a:r>
              <a:rPr lang="de-DE" sz="1900" dirty="0"/>
              <a:t>Die erforderliche Executive Summary-Folie ausgefüllt (1 Punkt)</a:t>
            </a:r>
          </a:p>
          <a:p>
            <a:r>
              <a:rPr lang="de-DE" sz="1900" dirty="0"/>
              <a:t>Die erforderliche Einführungsfolie abgeschlossen (1 Punkt)</a:t>
            </a:r>
          </a:p>
          <a:p>
            <a:r>
              <a:rPr lang="de-DE" sz="1900" dirty="0"/>
              <a:t>Vervollständigung der erforderlichen Folien zur Datenerfassung und </a:t>
            </a:r>
            <a:r>
              <a:rPr lang="de-DE" sz="1900" dirty="0" err="1"/>
              <a:t>Datenwrangling</a:t>
            </a:r>
            <a:r>
              <a:rPr lang="de-DE" sz="1900" dirty="0"/>
              <a:t>-Methodik (1 Punkt)</a:t>
            </a:r>
          </a:p>
          <a:p>
            <a:r>
              <a:rPr lang="de-DE" sz="1900" dirty="0"/>
              <a:t>Vervollständigung der erforderlichen EDA- und Interactive Visual Analytics-Methodik-Folien (3 Punkte)</a:t>
            </a:r>
          </a:p>
          <a:p>
            <a:r>
              <a:rPr lang="de-DE" sz="1900" dirty="0"/>
              <a:t>Die erforderlichen Folien zur prädiktiven Analysemethodik abgeschlossen (1 Punkt)</a:t>
            </a:r>
          </a:p>
          <a:p>
            <a:r>
              <a:rPr lang="de-DE" sz="1900" dirty="0"/>
              <a:t>Abschluss der erforderlichen EDA mit Visualisierungsergebnisfolien (6 Pkt.)</a:t>
            </a:r>
          </a:p>
          <a:p>
            <a:r>
              <a:rPr lang="de-DE" sz="1900" dirty="0"/>
              <a:t>Abschluss der erforderlichen EDA mit SQL-Ergebnisfolien (10 Pkt.)</a:t>
            </a:r>
          </a:p>
          <a:p>
            <a:r>
              <a:rPr lang="de-DE" sz="1900" dirty="0"/>
              <a:t>Vervollständigung der erforderlichen interaktiven Karte mit </a:t>
            </a:r>
            <a:r>
              <a:rPr lang="de-DE" sz="1900" dirty="0" err="1"/>
              <a:t>Folium</a:t>
            </a:r>
            <a:r>
              <a:rPr lang="de-DE" sz="1900" dirty="0"/>
              <a:t>-Ergebnisfolien (3 Punkte)</a:t>
            </a:r>
          </a:p>
          <a:p>
            <a:r>
              <a:rPr lang="de-DE" sz="1900" dirty="0"/>
              <a:t>Die erforderlichen </a:t>
            </a:r>
            <a:r>
              <a:rPr lang="de-DE" sz="1900" dirty="0" err="1"/>
              <a:t>Plotly</a:t>
            </a:r>
            <a:r>
              <a:rPr lang="de-DE" sz="1900" dirty="0"/>
              <a:t> Dash-Dashboard-Ergebnisfolien ausgefüllt (3 Punkte)</a:t>
            </a:r>
          </a:p>
          <a:p>
            <a:r>
              <a:rPr lang="de-DE" sz="1900" dirty="0"/>
              <a:t>Die erforderlichen Ergebnisfolien der prädiktiven Analyse (Klassifizierung) abgeschlossen (6 Punkte)</a:t>
            </a:r>
          </a:p>
          <a:p>
            <a:r>
              <a:rPr lang="de-DE" sz="1900" dirty="0"/>
              <a:t>Die erforderliche Abschlussfolie abgeschlossen (1 Pkt.)</a:t>
            </a:r>
          </a:p>
          <a:p>
            <a:r>
              <a:rPr lang="de-DE" sz="1900" dirty="0"/>
              <a:t>Wenden Sie Ihre Kreativität an, um die Präsentation über die Vorlage hinaus zu verbessern (1 Pkt.)</a:t>
            </a:r>
          </a:p>
          <a:p>
            <a:r>
              <a:rPr lang="de-DE" sz="1900" dirty="0"/>
              <a:t>Angezeigte innovative Einblicke (1 Pkt.)</a:t>
            </a:r>
          </a:p>
          <a:p>
            <a:endParaRPr lang="de-DE" sz="1400" dirty="0"/>
          </a:p>
        </p:txBody>
      </p:sp>
    </p:spTree>
    <p:extLst>
      <p:ext uri="{BB962C8B-B14F-4D97-AF65-F5344CB8AC3E}">
        <p14:creationId xmlns:p14="http://schemas.microsoft.com/office/powerpoint/2010/main" val="38009967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xmlns="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xmlns="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xmlns="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770011" y="1479176"/>
            <a:ext cx="10515600" cy="4356848"/>
          </a:xfrm>
          <a:prstGeom prst="rect">
            <a:avLst/>
          </a:prstGeom>
        </p:spPr>
        <p:txBody>
          <a:bodyPr lIns="91440" tIns="45720" rIns="91440" bIns="45720"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methodologies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via API, Web Scraping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(EDA) with data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v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isualization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EDA with SQL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map wit </a:t>
            </a: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PlotlyDash</a:t>
            </a:r>
            <a:endParaRPr lang="en-US" sz="18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all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Explorartory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</a:t>
            </a: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nalysis results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maps and dashboard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results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xmlns="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xmlns="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xmlns="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xmlns="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xmlns="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xmlns="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828068" y="1622242"/>
            <a:ext cx="8634884" cy="3246937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</a:t>
            </a: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context</a:t>
            </a:r>
          </a:p>
          <a:p>
            <a:pPr lvl="1">
              <a:spcBef>
                <a:spcPts val="600"/>
              </a:spcBef>
            </a:pP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 this capstone, we will predict if the Falcon 9 first stage will land successfully. SpaceX </a:t>
            </a: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states the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Falcon 9 rocket launches </a:t>
            </a: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with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cost of 62 million dollars; other providers cost upward of 165 million dollars </a:t>
            </a: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each. Much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of the savings is because SpaceX can reuse the first stage. Therefore if we can determine if the first stage will land, we can determine the cost of a launch. This information can be used if an alternate company wants to bid against SpaceX for a rocket launch. </a:t>
            </a:r>
            <a:endParaRPr lang="en-US" sz="16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spcBef>
                <a:spcPts val="1400"/>
              </a:spcBef>
            </a:pPr>
            <a:r>
              <a:rPr lang="en-US" sz="22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  <a:endParaRPr lang="en-US" sz="16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are the main features of a successful or failed landing</a:t>
            </a:r>
          </a:p>
          <a:p>
            <a:pPr lvl="1">
              <a:spcBef>
                <a:spcPts val="1400"/>
              </a:spcBef>
            </a:pP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What is the relation of rocket features for the success or failure of a landing?</a:t>
            </a:r>
            <a:endParaRPr lang="en-US" sz="1600" dirty="0" smtClean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lvl="1">
              <a:spcBef>
                <a:spcPts val="1400"/>
              </a:spcBef>
            </a:pPr>
            <a:r>
              <a:rPr lang="en-US" sz="1600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can you maximize the landing success of SpaceX</a:t>
            </a:r>
          </a:p>
          <a:p>
            <a:pPr lvl="1"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xmlns="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xmlns="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836686" y="1234042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SpaceX REST API (Request)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Web Scrapping from Wikipedia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dealing with nulls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/ dropping </a:t>
            </a: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unnecessary columns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 smtClean="0">
                <a:solidFill>
                  <a:schemeClr val="bg2">
                    <a:lumMod val="50000"/>
                  </a:schemeClr>
                </a:solidFill>
                <a:latin typeface="Abadi"/>
              </a:rPr>
              <a:t>One hot encoding for classification models</a:t>
            </a:r>
            <a:endParaRPr lang="en-US" sz="7600" dirty="0">
              <a:solidFill>
                <a:schemeClr val="bg2">
                  <a:lumMod val="50000"/>
                </a:schemeClr>
              </a:solidFill>
              <a:latin typeface="Abadi"/>
            </a:endParaRP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xmlns="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r>
              <a:rPr lang="en-US" sz="2200" u="sng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with </a:t>
            </a:r>
            <a:r>
              <a:rPr lang="en-US" sz="2200" u="sng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webscrapping</a:t>
            </a:r>
            <a:r>
              <a:rPr lang="en-US" sz="2200" u="sng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(</a:t>
            </a:r>
            <a:r>
              <a:rPr lang="en-US" sz="2200" u="sng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</a:t>
            </a:r>
            <a:r>
              <a:rPr lang="en-US" sz="2200" u="sng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eautiful</a:t>
            </a:r>
            <a:r>
              <a:rPr lang="en-US" sz="2200" u="sng" dirty="0" err="1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Soup</a:t>
            </a:r>
            <a:r>
              <a:rPr lang="en-US" sz="2200" u="sng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and Rest SpaceX API</a:t>
            </a:r>
            <a:r>
              <a:rPr lang="en-US" sz="2200" u="sng" dirty="0" smtClean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</a:t>
            </a:r>
            <a:endParaRPr lang="en-US" u="sng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err="1" smtClean="0"/>
              <a:t>Webscrapping</a:t>
            </a:r>
            <a:r>
              <a:rPr lang="en-US" dirty="0" smtClean="0"/>
              <a:t> data </a:t>
            </a:r>
            <a:r>
              <a:rPr lang="en-US" dirty="0"/>
              <a:t>from Wikipedia </a:t>
            </a:r>
            <a:r>
              <a:rPr lang="en-US" sz="1400" dirty="0"/>
              <a:t>(</a:t>
            </a:r>
            <a:r>
              <a:rPr lang="en-US" sz="1400" dirty="0">
                <a:hlinkClick r:id="rId3"/>
              </a:rPr>
              <a:t>https://</a:t>
            </a:r>
            <a:r>
              <a:rPr lang="en-US" sz="1400" dirty="0" smtClean="0">
                <a:hlinkClick r:id="rId3"/>
              </a:rPr>
              <a:t>en.wikipedia.org/w/index.php?title=List_of_Falcon_9_and_Falcon_Heavy_launches&amp;oldid=1027686922</a:t>
            </a:r>
            <a:r>
              <a:rPr lang="en-US" sz="1400" dirty="0" smtClean="0"/>
              <a:t>)</a:t>
            </a:r>
          </a:p>
          <a:p>
            <a:pPr marL="514350" indent="-514350">
              <a:buFont typeface="+mj-lt"/>
              <a:buAutoNum type="arabicPeriod"/>
            </a:pPr>
            <a:endParaRPr lang="en-US" sz="1400" dirty="0"/>
          </a:p>
          <a:p>
            <a:pPr marL="514350" indent="-514350">
              <a:buFont typeface="+mj-lt"/>
              <a:buAutoNum type="arabicPeriod"/>
            </a:pPr>
            <a:endParaRPr lang="en-US" sz="1400" dirty="0" smtClean="0"/>
          </a:p>
          <a:p>
            <a:pPr marL="514350" indent="-514350">
              <a:buFont typeface="+mj-lt"/>
              <a:buAutoNum type="arabicPeriod"/>
            </a:pPr>
            <a:endParaRPr lang="en-US" sz="1400" dirty="0"/>
          </a:p>
          <a:p>
            <a:pPr marL="514350" indent="-514350">
              <a:buFont typeface="+mj-lt"/>
              <a:buAutoNum type="arabicPeriod"/>
            </a:pPr>
            <a:endParaRPr lang="en-US" sz="1400" dirty="0" smtClean="0"/>
          </a:p>
          <a:p>
            <a:pPr marL="514350" indent="-514350">
              <a:buFont typeface="+mj-lt"/>
              <a:buAutoNum type="arabicPeriod"/>
            </a:pPr>
            <a:r>
              <a:rPr lang="en-US" dirty="0" smtClean="0"/>
              <a:t>Getting Data with an API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xmlns="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m 1"/>
          <p:cNvGraphicFramePr/>
          <p:nvPr>
            <p:extLst>
              <p:ext uri="{D42A27DB-BD31-4B8C-83A1-F6EECF244321}">
                <p14:modId xmlns:p14="http://schemas.microsoft.com/office/powerpoint/2010/main" val="1422322349"/>
              </p:ext>
            </p:extLst>
          </p:nvPr>
        </p:nvGraphicFramePr>
        <p:xfrm>
          <a:off x="1012825" y="2733675"/>
          <a:ext cx="8128000" cy="149965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aphicFrame>
        <p:nvGraphicFramePr>
          <p:cNvPr id="3" name="Diagramm 2"/>
          <p:cNvGraphicFramePr/>
          <p:nvPr>
            <p:extLst>
              <p:ext uri="{D42A27DB-BD31-4B8C-83A1-F6EECF244321}">
                <p14:modId xmlns:p14="http://schemas.microsoft.com/office/powerpoint/2010/main" val="1052277803"/>
              </p:ext>
            </p:extLst>
          </p:nvPr>
        </p:nvGraphicFramePr>
        <p:xfrm>
          <a:off x="1012825" y="4560311"/>
          <a:ext cx="8128000" cy="1905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9" r:lo="rId10" r:qs="rId11" r:cs="rId12"/>
          </a:graphicData>
        </a:graphic>
      </p:graphicFrame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xmlns="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xmlns="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schemas.openxmlformats.org/package/2006/metadata/core-properties"/>
    <ds:schemaRef ds:uri="http://purl.org/dc/terms/"/>
    <ds:schemaRef ds:uri="http://schemas.microsoft.com/office/infopath/2007/PartnerControls"/>
    <ds:schemaRef ds:uri="155be751-a274-42e8-93fb-f39d3b9bccc8"/>
    <ds:schemaRef ds:uri="f80a141d-92ca-4d3d-9308-f7e7b1d44ce8"/>
    <ds:schemaRef ds:uri="http://www.w3.org/XML/1998/namespace"/>
    <ds:schemaRef ds:uri="http://purl.org/dc/dcmitype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2036</Words>
  <Application>Microsoft Office PowerPoint</Application>
  <PresentationFormat>Benutzerdefiniert</PresentationFormat>
  <Paragraphs>324</Paragraphs>
  <Slides>48</Slides>
  <Notes>4</Notes>
  <HiddenSlides>0</HiddenSlides>
  <MMClips>0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48</vt:i4>
      </vt:variant>
    </vt:vector>
  </HeadingPairs>
  <TitlesOfParts>
    <vt:vector size="49" baseType="lpstr">
      <vt:lpstr>Custom Design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  <vt:lpstr>PowerPoint-Präsentation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&lt;Title&gt;</dc:title>
  <dc:creator>YAN Luo</dc:creator>
  <cp:lastModifiedBy>Mayer</cp:lastModifiedBy>
  <cp:revision>218</cp:revision>
  <dcterms:created xsi:type="dcterms:W3CDTF">2021-04-29T18:58:34Z</dcterms:created>
  <dcterms:modified xsi:type="dcterms:W3CDTF">2023-02-05T14:08:40Z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